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21"/>
  </p:notesMasterIdLst>
  <p:handoutMasterIdLst>
    <p:handoutMasterId r:id="rId22"/>
  </p:handoutMasterIdLst>
  <p:sldIdLst>
    <p:sldId id="257" r:id="rId3"/>
    <p:sldId id="263" r:id="rId4"/>
    <p:sldId id="1553" r:id="rId5"/>
    <p:sldId id="1555" r:id="rId6"/>
    <p:sldId id="1551" r:id="rId7"/>
    <p:sldId id="1549" r:id="rId8"/>
    <p:sldId id="1550" r:id="rId9"/>
    <p:sldId id="1559" r:id="rId10"/>
    <p:sldId id="1560" r:id="rId11"/>
    <p:sldId id="1552" r:id="rId12"/>
    <p:sldId id="1561" r:id="rId13"/>
    <p:sldId id="1554" r:id="rId14"/>
    <p:sldId id="1556" r:id="rId15"/>
    <p:sldId id="265" r:id="rId16"/>
    <p:sldId id="283" r:id="rId17"/>
    <p:sldId id="279"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FBED56-7E21-C94D-8049-451270E8C32A}">
          <p14:sldIdLst>
            <p14:sldId id="257"/>
            <p14:sldId id="263"/>
          </p14:sldIdLst>
        </p14:section>
        <p14:section name="spfx" id="{3D9C80B2-EAAE-E24F-83D7-5970E147313E}">
          <p14:sldIdLst>
            <p14:sldId id="1553"/>
            <p14:sldId id="1555"/>
            <p14:sldId id="1551"/>
            <p14:sldId id="1549"/>
            <p14:sldId id="1550"/>
            <p14:sldId id="1559"/>
          </p14:sldIdLst>
        </p14:section>
        <p14:section name="dev-environment" id="{0A9C1980-EB9A-9B4C-A48E-3F16C73E0A25}">
          <p14:sldIdLst>
            <p14:sldId id="1560"/>
            <p14:sldId id="1552"/>
            <p14:sldId id="1561"/>
            <p14:sldId id="1554"/>
            <p14:sldId id="1556"/>
            <p14:sldId id="265"/>
          </p14:sldIdLst>
        </p14:section>
        <p14:section name="outro" id="{E93196B6-EFE2-3242-B776-C77C0FCFFEF1}">
          <p14:sldIdLst>
            <p14:sldId id="283"/>
            <p14:sldId id="279"/>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0219" autoAdjust="0"/>
    <p:restoredTop sz="72816" autoAdjust="0"/>
  </p:normalViewPr>
  <p:slideViewPr>
    <p:cSldViewPr snapToGrid="0">
      <p:cViewPr varScale="1">
        <p:scale>
          <a:sx n="70" d="100"/>
          <a:sy n="70" d="100"/>
        </p:scale>
        <p:origin x="552" y="7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p:scale>
          <a:sx n="66" d="100"/>
          <a:sy n="66" d="100"/>
        </p:scale>
        <p:origin x="4290" y="6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SharePoint Framework</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8/31/2020 9:39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SharePoint Framework</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8/31/2020 9:39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8/31/2020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09857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 developer tenant is no different than a normal production tenant. Microsoft provides developers, through the Office Developer Program to get access to a developer tenant. The developer tenant same thing you would normally get when you purchase Office 365 licenses.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&gt; [!TIP]</a:t>
            </a:r>
          </a:p>
          <a:p>
            <a:r>
              <a:rPr lang="en-US" sz="900" b="0" kern="1200" dirty="0">
                <a:solidFill>
                  <a:schemeClr val="tx1"/>
                </a:solidFill>
                <a:effectLst/>
                <a:latin typeface="Segoe UI Light" pitchFamily="34" charset="0"/>
                <a:ea typeface="+mn-ea"/>
                <a:cs typeface="+mn-cs"/>
              </a:rPr>
              <a:t>&gt; Sign up for the Office Developer Program at [https://</a:t>
            </a:r>
            <a:r>
              <a:rPr lang="en-US" sz="900" b="0" kern="1200" dirty="0" err="1">
                <a:solidFill>
                  <a:schemeClr val="tx1"/>
                </a:solidFill>
                <a:effectLst/>
                <a:latin typeface="Segoe UI Light" pitchFamily="34" charset="0"/>
                <a:ea typeface="+mn-ea"/>
                <a:cs typeface="+mn-cs"/>
              </a:rPr>
              <a:t>aka.ms</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offdp</a:t>
            </a:r>
            <a:r>
              <a:rPr lang="en-US" sz="900" b="0" kern="1200" dirty="0">
                <a:solidFill>
                  <a:schemeClr val="tx1"/>
                </a:solidFill>
                <a:effectLst/>
                <a:latin typeface="Segoe UI Light" pitchFamily="34" charset="0"/>
                <a:ea typeface="+mn-ea"/>
                <a:cs typeface="+mn-cs"/>
              </a:rPr>
              <a:t>](</a:t>
            </a:r>
            <a:r>
              <a:rPr lang="en-US" sz="900" b="0" u="sng" kern="1200" dirty="0">
                <a:solidFill>
                  <a:schemeClr val="tx1"/>
                </a:solidFill>
                <a:effectLst/>
                <a:latin typeface="Segoe UI Light" pitchFamily="34" charset="0"/>
                <a:ea typeface="+mn-ea"/>
                <a:cs typeface="+mn-cs"/>
              </a:rPr>
              <a:t>https://</a:t>
            </a:r>
            <a:r>
              <a:rPr lang="en-US" sz="900" b="0" u="sng" kern="1200" dirty="0" err="1">
                <a:solidFill>
                  <a:schemeClr val="tx1"/>
                </a:solidFill>
                <a:effectLst/>
                <a:latin typeface="Segoe UI Light" pitchFamily="34" charset="0"/>
                <a:ea typeface="+mn-ea"/>
                <a:cs typeface="+mn-cs"/>
              </a:rPr>
              <a:t>aka.ms</a:t>
            </a:r>
            <a:r>
              <a:rPr lang="en-US" sz="900" b="0" u="sng" kern="1200" dirty="0">
                <a:solidFill>
                  <a:schemeClr val="tx1"/>
                </a:solidFill>
                <a:effectLst/>
                <a:latin typeface="Segoe UI Light" pitchFamily="34" charset="0"/>
                <a:ea typeface="+mn-ea"/>
                <a:cs typeface="+mn-cs"/>
              </a:rPr>
              <a:t>/</a:t>
            </a:r>
            <a:r>
              <a:rPr lang="en-US" sz="900" b="0" u="sng" kern="1200" dirty="0" err="1">
                <a:solidFill>
                  <a:schemeClr val="tx1"/>
                </a:solidFill>
                <a:effectLst/>
                <a:latin typeface="Segoe UI Light" pitchFamily="34" charset="0"/>
                <a:ea typeface="+mn-ea"/>
                <a:cs typeface="+mn-cs"/>
              </a:rPr>
              <a:t>offdp</a:t>
            </a:r>
            <a:r>
              <a:rPr lang="en-US" sz="900" b="0" kern="1200" dirty="0">
                <a:solidFill>
                  <a:schemeClr val="tx1"/>
                </a:solidFill>
                <a:effectLst/>
                <a:latin typeface="Segoe UI Light" pitchFamily="34" charset="0"/>
                <a:ea typeface="+mn-ea"/>
                <a:cs typeface="+mn-cs"/>
              </a:rPr>
              <a:t>).</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289124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Once you have a developer tenant, you need to create an App Catalog site. The App Catalog is where you deploy your custom packages that contain your components that you want to test or share with others in your organization. You can think of it like the SharePoint Store in a sense</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You then need to create a modern site collection for testing your custom components.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All SharePoint modern sites have something called the </a:t>
            </a:r>
            <a:r>
              <a:rPr lang="en-US" sz="900" b="0" i="1" kern="1200" dirty="0">
                <a:solidFill>
                  <a:schemeClr val="tx1"/>
                </a:solidFill>
                <a:effectLst/>
                <a:latin typeface="Segoe UI Light" pitchFamily="34" charset="0"/>
                <a:ea typeface="+mn-ea"/>
                <a:cs typeface="+mn-cs"/>
              </a:rPr>
              <a:t>*workbench*</a:t>
            </a:r>
            <a:r>
              <a:rPr lang="en-US" sz="900" b="0" kern="1200" dirty="0">
                <a:solidFill>
                  <a:schemeClr val="tx1"/>
                </a:solidFill>
                <a:effectLst/>
                <a:latin typeface="Segoe UI Light" pitchFamily="34" charset="0"/>
                <a:ea typeface="+mn-ea"/>
                <a:cs typeface="+mn-cs"/>
              </a:rPr>
              <a:t>. The workbench is where you can test your components when they're going to be running up in SharePoint Online sites. From the workbench, you can work with live data from the SharePoint REST API.</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8/31/2020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45976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8/31/2020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65315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8/31/2020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10823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8/31/2020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8551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this unit, you'll learn what the SharePoint Framework is and how to configure your developer environment.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8/31/2020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SharePoint user experience has been evolving across multiple versions throughout the years.</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SharePoint has a long history going back to the first release of SharePoint Portal Server 2001. The figure above displays the versions of SharePoint Microsoft has released over the years. After the initial release, Microsoft rewrote SharePoint on ASP.NET and introduced web parts in with the SharePoint Portal Server 2003 release.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As SharePoint's popularity grew, developers started to take interest in extending the product. Office SharePoint Server 2007 introduced multiple capabilities for developers, namely features, and solutions. Microsoft also merged the Microsoft Content Management Server, web content management solution, into SharePoint as site publishing capabilities.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SharePoint Server 2010 added multiple shared services to the product, including taxonomy, shared search services, and the ability to incorporate external business data into SharePoint sites.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 2012, Microsoft introduced a new development model enabling developers to externalize customizations to run either in the browser, or on servers other than the servers were SharePoint was installed. This new model, the SharePoint Add-in model, was introduced in SharePoint Server 2013 and was released along with significant investments to the SharePoint REST API. SharePoint Server 2013 also adopted the OAuth 2.0 protocol and introduced the ability for developers to create apps that had their own identities.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More recently, with SharePoint Server 2016, SharePoint Server 2019, and SharePoint Online, Microsoft noticed customers were using client-side development techniques to customize and extend SharePoint. Client-side customizations are the foundation and inspiration for the SharePoint Framework.</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Present day SharePoint exists in one of two versions: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**SharePoint Server 2019**</a:t>
            </a:r>
            <a:r>
              <a:rPr lang="en-US" sz="900" b="0" kern="1200" dirty="0">
                <a:solidFill>
                  <a:schemeClr val="tx1"/>
                </a:solidFill>
                <a:effectLst/>
                <a:latin typeface="Segoe UI Light" pitchFamily="34" charset="0"/>
                <a:ea typeface="+mn-ea"/>
                <a:cs typeface="+mn-cs"/>
              </a:rPr>
              <a:t>: This is the on-premises version of SharePoint that customers install and maintain on their servers.</a:t>
            </a:r>
          </a:p>
          <a:p>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**SharePoint Online**</a:t>
            </a:r>
            <a:r>
              <a:rPr lang="en-US" sz="900" b="0" kern="1200" dirty="0">
                <a:solidFill>
                  <a:schemeClr val="tx1"/>
                </a:solidFill>
                <a:effectLst/>
                <a:latin typeface="Segoe UI Light" pitchFamily="34" charset="0"/>
                <a:ea typeface="+mn-ea"/>
                <a:cs typeface="+mn-cs"/>
              </a:rPr>
              <a:t>: This is the hosted version of SharePoint, managed by Microsoft as part of Microsoft 365.</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sz="900" b="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8/31/2020</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Over the past several years, with the evolution of Office 365, development of SharePoint solutions has a new set of challenges: while on one hand IT and Tenant administrators require a new set of tools to control how data get accessed and consumed in their tenancies, developers want to programmatically control the whole lifecycle, experience, and data access capabilities of a Site.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Unfortunately, developers today find themselves constraint around building app parts because of </a:t>
            </a:r>
            <a:r>
              <a:rPr lang="en-US" sz="900" b="0" kern="1200" dirty="0" err="1">
                <a:solidFill>
                  <a:schemeClr val="tx1"/>
                </a:solidFill>
                <a:effectLst/>
                <a:latin typeface="Segoe UI Light" pitchFamily="34" charset="0"/>
                <a:ea typeface="+mn-ea"/>
                <a:cs typeface="+mn-cs"/>
              </a:rPr>
              <a:t>iFrames</a:t>
            </a:r>
            <a:r>
              <a:rPr lang="en-US" sz="900" b="0" kern="1200" dirty="0">
                <a:solidFill>
                  <a:schemeClr val="tx1"/>
                </a:solidFill>
                <a:effectLst/>
                <a:latin typeface="Segoe UI Light" pitchFamily="34" charset="0"/>
                <a:ea typeface="+mn-ea"/>
                <a:cs typeface="+mn-cs"/>
              </a:rPr>
              <a:t>, a reduced set of APIs, and no integration with cross Office 365 workloads. This in turn limits their ability to develop powerful portals that extend SharePoint.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client-side development framework will deliver capabilities that will help both first party and third-party developers build powerful, rich applications and provide an enjoyable web experience in Office 365 for end users that are both intuitive and simple to consume.</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8/31/2020 9:39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095232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SharePoint Framework is modern client-side development. All the customizations you create and build are deployed and run in the browser. There is no server-side component in a SharePoint Framework component.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 can create server-side components, but you're going to host that yourself in a location other than SharePoint.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SharePoint Framework components are lightweight and run in both web and mobile experiences because they are client-side solutions. We're relying on JavaScript, HTML, CSS, and images. This means they run the exact same way in the browser as it does in the mobile experiences.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SharePoint Framework is backwards compatible meaning that it works not just the modern pages, but also on classic and publishing pages as well.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development tools and platform used in the SharePoint Framework is implemented with open-source tools and common JavaScript web frameworks like React.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What is a modern page?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difference between a modern page and classic pages is that a modern page is rendered client-side. Modern pages aren't rendered server side, which is how SharePoint developers use to build component such as server-side based web parts.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Modern pages are natively responsive meaning that when the browser is resized, it's going to resize and re-render the page appropriate for the current resolution and experience.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Web parts you create will run and be rendered client-side; Client-side components can also use persistent caches so data that's cached by the SharePoint Framework API can be used by custom components on modern pages.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8/31/2020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Modern pages are mobile optimized and will render both in the client if you're using a browser or a desktop browser.</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Modern site pages enable users to easily create beautiful looking pages. They help you communicate ideas and information using an improved authoring canvases and a gallery of web parts. Some of the different building blocks that are available to page authors include a page canvas. This canvas and web parts and these are all built using client-side HTML and JavaScript.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Mobile support is built in from the start, which means that page reflows across different device sizes. Pages are fast and fluid. Modern pages get better with Microsoft Graph because authors can leverage Microsoft Graph to surface relevant pages to the people that need to read them.</a:t>
            </a:r>
          </a:p>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8/31/2020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Is all SharePoint Framework development done in JavaScript?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No, and in many similar ways as the SharePoint Add-in development model, server-side development is needed for backend scenarios.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SharePoint Framework is simply concentrating on the user interface side of components, not on the fundamentals around the API usage. You can still create server-side solutions, but they're not going to be visible or surfaced in SharePoint Online or run within a SharePoint process.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Instead, you can create a SharePoint Framework component that can interact with those backend APIs.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8/31/2020 9:39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53644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There are a few things you need to take into consideration when setting up a SharePoint Framework development environment. First you need to set up a Microsoft 365 developer tenant.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05520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3" name="Picture 2" descr="A person standing in front of a computer&#10;&#10;Description generated with very high confidence">
            <a:extLst>
              <a:ext uri="{FF2B5EF4-FFF2-40B4-BE49-F238E27FC236}">
                <a16:creationId xmlns:a16="http://schemas.microsoft.com/office/drawing/2014/main" id="{070E6202-7CD5-4BB1-8AE7-46D9B3803A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6" name="Rectangle 5">
            <a:extLst>
              <a:ext uri="{FF2B5EF4-FFF2-40B4-BE49-F238E27FC236}">
                <a16:creationId xmlns:a16="http://schemas.microsoft.com/office/drawing/2014/main" id="{31AE396F-8D3A-450C-ACA2-DBB858270594}"/>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8" name="Picture 7" descr="A picture containing indoor, wall, person, table&#10;&#10;Description generated with very high confidence">
            <a:extLst>
              <a:ext uri="{FF2B5EF4-FFF2-40B4-BE49-F238E27FC236}">
                <a16:creationId xmlns:a16="http://schemas.microsoft.com/office/drawing/2014/main" id="{B8A2D951-EDA6-4EFB-9752-5BDDC09A6E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0"/>
            <a:ext cx="10494411" cy="6994525"/>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35000">
                <a:schemeClr val="tx2"/>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
        <p:nvSpPr>
          <p:cNvPr id="6" name="Text Placeholder 5"/>
          <p:cNvSpPr>
            <a:spLocks noGrp="1"/>
          </p:cNvSpPr>
          <p:nvPr>
            <p:ph type="body" sz="quarter" idx="10"/>
          </p:nvPr>
        </p:nvSpPr>
        <p:spPr>
          <a:xfrm>
            <a:off x="464400" y="1212850"/>
            <a:ext cx="11574000" cy="1346522"/>
          </a:xfrm>
        </p:spPr>
        <p:txBody>
          <a:bodyPr/>
          <a:lstStyle>
            <a:lvl1pPr marL="0" indent="0">
              <a:buNone/>
              <a:defRPr sz="2400">
                <a:solidFill>
                  <a:schemeClr val="tx2"/>
                </a:solidFill>
              </a:defRPr>
            </a:lvl1pPr>
            <a:lvl2pPr marL="0" indent="0">
              <a:buFontTx/>
              <a:buNone/>
              <a:defRPr sz="1400"/>
            </a:lvl2pPr>
            <a:lvl3pPr marL="228600" indent="0">
              <a:buNone/>
              <a:defRPr sz="1200"/>
            </a:lvl3pPr>
            <a:lvl4pPr marL="457200" indent="0">
              <a:buNone/>
              <a:defRPr sz="1100"/>
            </a:lvl4pPr>
            <a:lvl5pPr marL="685800"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58590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5150244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8545902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24392500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264"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299" r:id="rId25"/>
    <p:sldLayoutId id="2147484552" r:id="rId26"/>
    <p:sldLayoutId id="2147484556" r:id="rId27"/>
    <p:sldLayoutId id="2147484557" r:id="rId28"/>
    <p:sldLayoutId id="2147484558" r:id="rId29"/>
    <p:sldLayoutId id="2147484559"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ka.ms/offdp" TargetMode="External"/><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2.xml"/><Relationship Id="rId1" Type="http://schemas.openxmlformats.org/officeDocument/2006/relationships/slideLayout" Target="../slideLayouts/slideLayout30.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aka.ms/spfx"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aka.ms/sppnp" TargetMode="External"/><Relationship Id="rId5" Type="http://schemas.openxmlformats.org/officeDocument/2006/relationships/hyperlink" Target="https://aka.ms/offdp" TargetMode="External"/><Relationship Id="rId4" Type="http://schemas.openxmlformats.org/officeDocument/2006/relationships/hyperlink" Target="https://docs.microsoft.com/en-us/sharepoint/dev/spfx/set-up-your-developer-tenan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8.xml"/><Relationship Id="rId5" Type="http://schemas.openxmlformats.org/officeDocument/2006/relationships/image" Target="../media/image23.emf"/><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 with the SharePoint Framework</a:t>
            </a:r>
          </a:p>
        </p:txBody>
      </p:sp>
      <p:sp>
        <p:nvSpPr>
          <p:cNvPr id="5" name="Text Placeholder 4"/>
          <p:cNvSpPr>
            <a:spLocks noGrp="1"/>
          </p:cNvSpPr>
          <p:nvPr>
            <p:ph type="body" sz="quarter" idx="12"/>
          </p:nvPr>
        </p:nvSpPr>
        <p:spPr/>
        <p:txBody>
          <a:bodyPr/>
          <a:lstStyle/>
          <a:p>
            <a:r>
              <a:rPr lang="en-US" dirty="0"/>
              <a:t>Introducing the SharePoint Framework</a:t>
            </a:r>
          </a:p>
        </p:txBody>
      </p:sp>
    </p:spTree>
    <p:extLst>
      <p:ext uri="{BB962C8B-B14F-4D97-AF65-F5344CB8AC3E}">
        <p14:creationId xmlns:p14="http://schemas.microsoft.com/office/powerpoint/2010/main" val="69971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A4C166F-D888-944E-92F3-7DC0E729F088}"/>
              </a:ext>
            </a:extLst>
          </p:cNvPr>
          <p:cNvSpPr>
            <a:spLocks noGrp="1"/>
          </p:cNvSpPr>
          <p:nvPr>
            <p:ph type="body" sz="quarter" idx="10"/>
          </p:nvPr>
        </p:nvSpPr>
        <p:spPr>
          <a:xfrm>
            <a:off x="464400" y="1212850"/>
            <a:ext cx="11574000" cy="923330"/>
          </a:xfrm>
        </p:spPr>
        <p:txBody>
          <a:bodyPr/>
          <a:lstStyle/>
          <a:p>
            <a:r>
              <a:rPr lang="en-US" dirty="0"/>
              <a:t>Sign up for the Office Developer Program</a:t>
            </a:r>
            <a:r>
              <a:rPr lang="en-US" dirty="0">
                <a:cs typeface="Segoe UI" panose="020B0502040204020203" pitchFamily="34" charset="0"/>
              </a:rPr>
              <a:t> - </a:t>
            </a:r>
            <a:r>
              <a:rPr lang="en-US" u="sng" dirty="0">
                <a:hlinkClick r:id="rId3"/>
              </a:rPr>
              <a:t>https://aka.ms/offdp</a:t>
            </a:r>
            <a:endParaRPr lang="en-US" dirty="0"/>
          </a:p>
          <a:p>
            <a:r>
              <a:rPr lang="en-US" dirty="0"/>
              <a:t>You will receive welcome mail with link to sign up for Office 365 tenant</a:t>
            </a:r>
          </a:p>
        </p:txBody>
      </p:sp>
      <p:sp>
        <p:nvSpPr>
          <p:cNvPr id="3" name="Title 2"/>
          <p:cNvSpPr>
            <a:spLocks noGrp="1"/>
          </p:cNvSpPr>
          <p:nvPr>
            <p:ph type="title"/>
          </p:nvPr>
        </p:nvSpPr>
        <p:spPr/>
        <p:txBody>
          <a:bodyPr/>
          <a:lstStyle/>
          <a:p>
            <a:r>
              <a:rPr lang="en-US"/>
              <a:t>Sign up for an Office 365 Developer Tenant</a:t>
            </a:r>
          </a:p>
        </p:txBody>
      </p:sp>
      <p:pic>
        <p:nvPicPr>
          <p:cNvPr id="7" name="Picture 6">
            <a:extLst>
              <a:ext uri="{FF2B5EF4-FFF2-40B4-BE49-F238E27FC236}">
                <a16:creationId xmlns:a16="http://schemas.microsoft.com/office/drawing/2014/main" id="{699BEAB1-A11C-473D-91E6-77F091AAC1CE}"/>
              </a:ext>
            </a:extLst>
          </p:cNvPr>
          <p:cNvPicPr>
            <a:picLocks noChangeAspect="1"/>
          </p:cNvPicPr>
          <p:nvPr/>
        </p:nvPicPr>
        <p:blipFill>
          <a:blip r:embed="rId4"/>
          <a:stretch>
            <a:fillRect/>
          </a:stretch>
        </p:blipFill>
        <p:spPr>
          <a:xfrm>
            <a:off x="1899349" y="2495846"/>
            <a:ext cx="8637776" cy="4219913"/>
          </a:xfrm>
          <a:prstGeom prst="rect">
            <a:avLst/>
          </a:prstGeom>
          <a:ln>
            <a:solidFill>
              <a:schemeClr val="bg1">
                <a:lumMod val="90000"/>
              </a:schemeClr>
            </a:solidFill>
          </a:ln>
        </p:spPr>
      </p:pic>
    </p:spTree>
    <p:extLst>
      <p:ext uri="{BB962C8B-B14F-4D97-AF65-F5344CB8AC3E}">
        <p14:creationId xmlns:p14="http://schemas.microsoft.com/office/powerpoint/2010/main" val="45469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p:txBody>
          <a:bodyPr/>
          <a:lstStyle/>
          <a:p>
            <a:r>
              <a:rPr lang="en-US" dirty="0"/>
              <a:t>Create App Catalog Site</a:t>
            </a:r>
          </a:p>
        </p:txBody>
      </p:sp>
      <p:pic>
        <p:nvPicPr>
          <p:cNvPr id="7" name="Picture 6">
            <a:extLst>
              <a:ext uri="{FF2B5EF4-FFF2-40B4-BE49-F238E27FC236}">
                <a16:creationId xmlns:a16="http://schemas.microsoft.com/office/drawing/2014/main" id="{5058AC70-BD4F-4892-B7A7-5C506F4996D2}"/>
              </a:ext>
            </a:extLst>
          </p:cNvPr>
          <p:cNvPicPr>
            <a:picLocks noChangeAspect="1"/>
          </p:cNvPicPr>
          <p:nvPr/>
        </p:nvPicPr>
        <p:blipFill>
          <a:blip r:embed="rId4"/>
          <a:stretch>
            <a:fillRect/>
          </a:stretch>
        </p:blipFill>
        <p:spPr>
          <a:xfrm>
            <a:off x="1910556" y="3043724"/>
            <a:ext cx="8615363" cy="3489222"/>
          </a:xfrm>
          <a:prstGeom prst="rect">
            <a:avLst/>
          </a:prstGeom>
          <a:ln>
            <a:solidFill>
              <a:schemeClr val="bg1">
                <a:lumMod val="75000"/>
              </a:schemeClr>
            </a:solidFill>
          </a:ln>
        </p:spPr>
      </p:pic>
    </p:spTree>
    <p:extLst>
      <p:ext uri="{BB962C8B-B14F-4D97-AF65-F5344CB8AC3E}">
        <p14:creationId xmlns:p14="http://schemas.microsoft.com/office/powerpoint/2010/main" val="5061140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r>
              <a:rPr lang="en-US" dirty="0">
                <a:hlinkClick r:id="rId3"/>
              </a:rPr>
              <a:t>https://[tenant]-admin.sharepoint.com</a:t>
            </a:r>
            <a:r>
              <a:rPr lang="en-US" dirty="0"/>
              <a:t>  </a:t>
            </a:r>
          </a:p>
          <a:p>
            <a:endParaRPr lang="en-US" dirty="0"/>
          </a:p>
          <a:p>
            <a:r>
              <a:rPr lang="en-US" dirty="0"/>
              <a:t>Use this site collection to test web parts and extensions</a:t>
            </a:r>
          </a:p>
          <a:p>
            <a:endParaRPr lang="en-US" dirty="0"/>
          </a:p>
        </p:txBody>
      </p:sp>
      <p:sp>
        <p:nvSpPr>
          <p:cNvPr id="3" name="Title 2"/>
          <p:cNvSpPr>
            <a:spLocks noGrp="1"/>
          </p:cNvSpPr>
          <p:nvPr>
            <p:ph type="title"/>
          </p:nvPr>
        </p:nvSpPr>
        <p:spPr>
          <a:xfrm>
            <a:off x="464400" y="633600"/>
            <a:ext cx="11574000" cy="387798"/>
          </a:xfrm>
        </p:spPr>
        <p:txBody>
          <a:bodyPr/>
          <a:lstStyle/>
          <a:p>
            <a:r>
              <a:rPr lang="en-US" dirty="0"/>
              <a:t>Create a new Development Site collection</a:t>
            </a:r>
          </a:p>
        </p:txBody>
      </p:sp>
      <p:pic>
        <p:nvPicPr>
          <p:cNvPr id="5" name="Picture 4">
            <a:extLst>
              <a:ext uri="{FF2B5EF4-FFF2-40B4-BE49-F238E27FC236}">
                <a16:creationId xmlns:a16="http://schemas.microsoft.com/office/drawing/2014/main" id="{EDC60EFA-F133-4B0D-A019-49769F2DD6CB}"/>
              </a:ext>
            </a:extLst>
          </p:cNvPr>
          <p:cNvPicPr>
            <a:picLocks noChangeAspect="1"/>
          </p:cNvPicPr>
          <p:nvPr/>
        </p:nvPicPr>
        <p:blipFill>
          <a:blip r:embed="rId4"/>
          <a:stretch>
            <a:fillRect/>
          </a:stretch>
        </p:blipFill>
        <p:spPr>
          <a:xfrm>
            <a:off x="5914519" y="2796799"/>
            <a:ext cx="5721161" cy="3394556"/>
          </a:xfrm>
          <a:prstGeom prst="rect">
            <a:avLst/>
          </a:prstGeom>
          <a:ln>
            <a:solidFill>
              <a:schemeClr val="bg1">
                <a:lumMod val="75000"/>
              </a:schemeClr>
            </a:solidFill>
          </a:ln>
        </p:spPr>
      </p:pic>
      <p:pic>
        <p:nvPicPr>
          <p:cNvPr id="9" name="Picture 8">
            <a:extLst>
              <a:ext uri="{FF2B5EF4-FFF2-40B4-BE49-F238E27FC236}">
                <a16:creationId xmlns:a16="http://schemas.microsoft.com/office/drawing/2014/main" id="{B9AF9EE9-869D-44E7-8A3B-BA1B4BDE7906}"/>
              </a:ext>
            </a:extLst>
          </p:cNvPr>
          <p:cNvPicPr>
            <a:picLocks noChangeAspect="1"/>
          </p:cNvPicPr>
          <p:nvPr/>
        </p:nvPicPr>
        <p:blipFill>
          <a:blip r:embed="rId5"/>
          <a:stretch>
            <a:fillRect/>
          </a:stretch>
        </p:blipFill>
        <p:spPr>
          <a:xfrm>
            <a:off x="464400" y="2801185"/>
            <a:ext cx="5047400" cy="3390170"/>
          </a:xfrm>
          <a:prstGeom prst="rect">
            <a:avLst/>
          </a:prstGeom>
          <a:ln>
            <a:solidFill>
              <a:schemeClr val="bg1">
                <a:lumMod val="75000"/>
              </a:schemeClr>
            </a:solidFill>
          </a:ln>
        </p:spPr>
      </p:pic>
    </p:spTree>
    <p:extLst>
      <p:ext uri="{BB962C8B-B14F-4D97-AF65-F5344CB8AC3E}">
        <p14:creationId xmlns:p14="http://schemas.microsoft.com/office/powerpoint/2010/main" val="57184250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p:txBody>
          <a:bodyPr/>
          <a:lstStyle/>
          <a:p>
            <a:r>
              <a:rPr lang="en-US" dirty="0">
                <a:hlinkClick r:id="rId3"/>
              </a:rPr>
              <a:t>https://[sharpeointonline-site]/_layouts/workbench.aspx</a:t>
            </a:r>
            <a:r>
              <a:rPr lang="en-US" dirty="0"/>
              <a:t>  </a:t>
            </a:r>
          </a:p>
          <a:p>
            <a:endParaRPr lang="en-US" dirty="0"/>
          </a:p>
          <a:p>
            <a:r>
              <a:rPr lang="en-US" dirty="0"/>
              <a:t>SharePoint Online workbench can be accessed under any site with _layouts URL. Hosted site provides you site context where solution is executed.</a:t>
            </a:r>
          </a:p>
          <a:p>
            <a:endParaRPr lang="en-US" dirty="0"/>
          </a:p>
        </p:txBody>
      </p:sp>
      <p:sp>
        <p:nvSpPr>
          <p:cNvPr id="3" name="Title 2"/>
          <p:cNvSpPr>
            <a:spLocks noGrp="1"/>
          </p:cNvSpPr>
          <p:nvPr>
            <p:ph type="title"/>
          </p:nvPr>
        </p:nvSpPr>
        <p:spPr/>
        <p:txBody>
          <a:bodyPr/>
          <a:lstStyle/>
          <a:p>
            <a:r>
              <a:rPr lang="en-US" dirty="0"/>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Configuring Your Office 365 Environment</a:t>
            </a:r>
            <a:endParaRPr lang="en-US" dirty="0"/>
          </a:p>
        </p:txBody>
      </p:sp>
    </p:spTree>
    <p:extLst>
      <p:ext uri="{BB962C8B-B14F-4D97-AF65-F5344CB8AC3E}">
        <p14:creationId xmlns:p14="http://schemas.microsoft.com/office/powerpoint/2010/main" val="5797645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at a table&#10;&#10;Description generated with high confidence">
            <a:extLst>
              <a:ext uri="{FF2B5EF4-FFF2-40B4-BE49-F238E27FC236}">
                <a16:creationId xmlns:a16="http://schemas.microsoft.com/office/drawing/2014/main" id="{D2306968-4303-2646-8585-0AC3A60408F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flipH="1">
            <a:off x="1943100" y="0"/>
            <a:ext cx="10493376" cy="6994525"/>
          </a:xfrm>
          <a:prstGeom prst="rect">
            <a:avLst/>
          </a:prstGeom>
        </p:spPr>
      </p:pic>
      <p:sp>
        <p:nvSpPr>
          <p:cNvPr id="6" name="Rectangle 5">
            <a:extLst>
              <a:ext uri="{FF2B5EF4-FFF2-40B4-BE49-F238E27FC236}">
                <a16:creationId xmlns:a16="http://schemas.microsoft.com/office/drawing/2014/main" id="{983A2655-A41F-244A-9475-FD805B4A577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65138" y="1843063"/>
            <a:ext cx="11533187" cy="411162"/>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9" y="2621905"/>
            <a:ext cx="4234184" cy="1569660"/>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pPr>
            <a:r>
              <a:rPr lang="en-US" sz="1600" b="0" dirty="0">
                <a:solidFill>
                  <a:srgbClr val="2F2F2F"/>
                </a:solidFill>
                <a:latin typeface="Segoe UI Semibold"/>
              </a:rPr>
              <a:t>What is the SharePoint Framework?</a:t>
            </a:r>
          </a:p>
          <a:p>
            <a:pPr lvl="0">
              <a:lnSpc>
                <a:spcPct val="90000"/>
              </a:lnSpc>
              <a:spcBef>
                <a:spcPts val="1800"/>
              </a:spcBef>
            </a:pPr>
            <a:r>
              <a:rPr lang="en-US" sz="1600" b="0" dirty="0">
                <a:solidFill>
                  <a:srgbClr val="2F2F2F"/>
                </a:solidFill>
                <a:latin typeface="Segoe UI Semibold"/>
              </a:rPr>
              <a:t>Where is the SharePoint Framework supported?</a:t>
            </a:r>
          </a:p>
          <a:p>
            <a:pPr lvl="0">
              <a:lnSpc>
                <a:spcPct val="90000"/>
              </a:lnSpc>
              <a:spcBef>
                <a:spcPts val="1800"/>
              </a:spcBef>
            </a:pPr>
            <a:r>
              <a:rPr lang="en-US" sz="1600" b="0" dirty="0">
                <a:solidFill>
                  <a:srgbClr val="2F2F2F"/>
                </a:solidFill>
                <a:latin typeface="Segoe UI Semibold"/>
              </a:rPr>
              <a:t>Configuring your Office 365 developer tenant for </a:t>
            </a:r>
            <a:r>
              <a:rPr lang="en-US" sz="1600" b="0" dirty="0" err="1">
                <a:solidFill>
                  <a:srgbClr val="2F2F2F"/>
                </a:solidFill>
                <a:latin typeface="Segoe UI Semibold"/>
              </a:rPr>
              <a:t>SPFx</a:t>
            </a:r>
            <a:r>
              <a:rPr lang="en-US" sz="1600" b="0" dirty="0">
                <a:solidFill>
                  <a:srgbClr val="2F2F2F"/>
                </a:solidFill>
                <a:latin typeface="Segoe UI Semibold"/>
              </a:rPr>
              <a:t> development</a:t>
            </a:r>
          </a:p>
        </p:txBody>
      </p:sp>
    </p:spTree>
    <p:extLst>
      <p:ext uri="{BB962C8B-B14F-4D97-AF65-F5344CB8AC3E}">
        <p14:creationId xmlns:p14="http://schemas.microsoft.com/office/powerpoint/2010/main" val="25092423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B3A684-C5C1-4B91-8D72-E2DBE6DAFFCC}"/>
              </a:ext>
            </a:extLst>
          </p:cNvPr>
          <p:cNvSpPr/>
          <p:nvPr/>
        </p:nvSpPr>
        <p:spPr bwMode="auto">
          <a:xfrm>
            <a:off x="0" y="1504710"/>
            <a:ext cx="12436475" cy="4857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Reading further</a:t>
            </a:r>
          </a:p>
        </p:txBody>
      </p:sp>
      <p:sp>
        <p:nvSpPr>
          <p:cNvPr id="3" name="Text Placeholder 2"/>
          <p:cNvSpPr>
            <a:spLocks noGrp="1"/>
          </p:cNvSpPr>
          <p:nvPr>
            <p:ph type="body" sz="quarter" idx="10"/>
          </p:nvPr>
        </p:nvSpPr>
        <p:spPr>
          <a:xfrm>
            <a:off x="465138" y="1919804"/>
            <a:ext cx="11533187" cy="4001095"/>
          </a:xfrm>
        </p:spPr>
        <p:txBody>
          <a:bodyPr/>
          <a:lstStyle/>
          <a:p>
            <a:pPr lvl="0"/>
            <a:r>
              <a:rPr lang="en-US" dirty="0"/>
              <a:t>SharePoint Framework</a:t>
            </a:r>
          </a:p>
          <a:p>
            <a:pPr lvl="0"/>
            <a:r>
              <a:rPr lang="en-US" dirty="0">
                <a:hlinkClick r:id="rId3"/>
              </a:rPr>
              <a:t>http://aka.ms/spfx</a:t>
            </a:r>
            <a:r>
              <a:rPr lang="en-US" dirty="0"/>
              <a:t> </a:t>
            </a:r>
          </a:p>
          <a:p>
            <a:pPr lvl="0"/>
            <a:endParaRPr lang="en-US" dirty="0"/>
          </a:p>
          <a:p>
            <a:pPr lvl="0"/>
            <a:r>
              <a:rPr lang="en-US" dirty="0"/>
              <a:t>Set up your Office 365 Tenant</a:t>
            </a:r>
          </a:p>
          <a:p>
            <a:r>
              <a:rPr lang="en-US" dirty="0">
                <a:hlinkClick r:id="rId4"/>
              </a:rPr>
              <a:t>https://docs.microsoft.com/en-us/sharepoint/dev/spfx/set-up-your-developer-tenant</a:t>
            </a:r>
            <a:endParaRPr lang="en-US" dirty="0"/>
          </a:p>
          <a:p>
            <a:endParaRPr lang="en-US" dirty="0"/>
          </a:p>
          <a:p>
            <a:pPr lvl="0"/>
            <a:r>
              <a:rPr lang="en-US" dirty="0"/>
              <a:t>Office Developer Program</a:t>
            </a:r>
          </a:p>
          <a:p>
            <a:r>
              <a:rPr lang="en-US" u="sng" dirty="0">
                <a:hlinkClick r:id="rId5"/>
              </a:rPr>
              <a:t>https://aka.ms/offdp</a:t>
            </a:r>
            <a:endParaRPr lang="en-US" dirty="0"/>
          </a:p>
          <a:p>
            <a:pPr lvl="0"/>
            <a:endParaRPr lang="en-US" dirty="0"/>
          </a:p>
          <a:p>
            <a:pPr lvl="0"/>
            <a:r>
              <a:rPr lang="en-US" dirty="0"/>
              <a:t>SharePoint Developer Community (PnP)</a:t>
            </a:r>
          </a:p>
          <a:p>
            <a:pPr lvl="0"/>
            <a:r>
              <a:rPr lang="en-US" dirty="0">
                <a:hlinkClick r:id="rId6"/>
              </a:rPr>
              <a:t>https://aka.ms/sppnp</a:t>
            </a:r>
            <a:r>
              <a:rPr lang="en-US" dirty="0"/>
              <a:t> </a:t>
            </a:r>
          </a:p>
        </p:txBody>
      </p:sp>
    </p:spTree>
    <p:extLst>
      <p:ext uri="{BB962C8B-B14F-4D97-AF65-F5344CB8AC3E}">
        <p14:creationId xmlns:p14="http://schemas.microsoft.com/office/powerpoint/2010/main" val="1435864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72401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8479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4614862" cy="917575"/>
          </a:xfrm>
        </p:spPr>
        <p:txBody>
          <a:bodyPr/>
          <a:lstStyle/>
          <a:p>
            <a:r>
              <a:rPr lang="en-US" sz="2800" dirty="0"/>
              <a:t>Introducing the </a:t>
            </a:r>
            <a:br>
              <a:rPr lang="en-US" sz="2800" dirty="0"/>
            </a:br>
            <a:r>
              <a:rPr lang="en-US" sz="2800" dirty="0"/>
              <a:t>SharePoint Framework (SPFx)</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What is the SharePoint Framework?</a:t>
            </a:r>
          </a:p>
          <a:p>
            <a:pPr>
              <a:spcBef>
                <a:spcPts val="1200"/>
              </a:spcBef>
            </a:pPr>
            <a:r>
              <a:rPr lang="en-US" sz="2000" dirty="0"/>
              <a:t>Where is the SharePoint Framework supported?</a:t>
            </a:r>
          </a:p>
          <a:p>
            <a:pPr>
              <a:spcBef>
                <a:spcPts val="1200"/>
              </a:spcBef>
            </a:pPr>
            <a:r>
              <a:rPr lang="en-US" sz="2000" dirty="0"/>
              <a:t>Configuring your Office 365 developer tenant for </a:t>
            </a:r>
            <a:r>
              <a:rPr lang="en-US" sz="2000" dirty="0" err="1"/>
              <a:t>SPFx</a:t>
            </a:r>
            <a:r>
              <a:rPr lang="en-US" sz="2000" dirty="0"/>
              <a:t> development</a:t>
            </a:r>
          </a:p>
        </p:txBody>
      </p:sp>
    </p:spTree>
    <p:extLst>
      <p:ext uri="{BB962C8B-B14F-4D97-AF65-F5344CB8AC3E}">
        <p14:creationId xmlns:p14="http://schemas.microsoft.com/office/powerpoint/2010/main" val="60090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SharePoint UX – Evolving cross versions</a:t>
            </a:r>
          </a:p>
        </p:txBody>
      </p:sp>
      <p:grpSp>
        <p:nvGrpSpPr>
          <p:cNvPr id="57" name="Group 56"/>
          <p:cNvGrpSpPr/>
          <p:nvPr/>
        </p:nvGrpSpPr>
        <p:grpSpPr>
          <a:xfrm>
            <a:off x="5852240" y="1464618"/>
            <a:ext cx="1800000" cy="4436045"/>
            <a:chOff x="5852240" y="1464618"/>
            <a:chExt cx="1800000" cy="4436045"/>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a:gradFill>
                    <a:gsLst>
                      <a:gs pos="2917">
                        <a:schemeClr val="tx1"/>
                      </a:gs>
                      <a:gs pos="30000">
                        <a:schemeClr val="tx1"/>
                      </a:gs>
                    </a:gsLst>
                    <a:lin ang="5400000" scaled="0"/>
                  </a:gradFill>
                </a:rPr>
                <a:t>Web Parts</a:t>
              </a: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489582" cy="4801859"/>
            <a:chOff x="9534817" y="1446592"/>
            <a:chExt cx="2489582" cy="4801859"/>
          </a:xfrm>
        </p:grpSpPr>
        <p:sp>
          <p:nvSpPr>
            <p:cNvPr id="14" name="TextBox 13"/>
            <p:cNvSpPr txBox="1"/>
            <p:nvPr/>
          </p:nvSpPr>
          <p:spPr>
            <a:xfrm>
              <a:off x="9534817" y="2923661"/>
              <a:ext cx="1521571" cy="657231"/>
            </a:xfrm>
            <a:prstGeom prst="rect">
              <a:avLst/>
            </a:prstGeom>
            <a:noFill/>
          </p:spPr>
          <p:txBody>
            <a:bodyPr wrap="none" rtlCol="0">
              <a:spAutoFit/>
            </a:bodyPr>
            <a:lstStyle/>
            <a:p>
              <a:pPr defTabSz="932559"/>
              <a:r>
                <a:rPr lang="en-US" sz="3671" dirty="0">
                  <a:solidFill>
                    <a:schemeClr val="tx2"/>
                  </a:solidFill>
                  <a:latin typeface="Segoe UI Light"/>
                </a:rPr>
                <a:t>2016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489582" cy="1960537"/>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Office 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dirty="0" err="1">
                  <a:gradFill>
                    <a:gsLst>
                      <a:gs pos="2917">
                        <a:schemeClr val="tx1"/>
                      </a:gs>
                      <a:gs pos="30000">
                        <a:schemeClr val="tx1"/>
                      </a:gs>
                    </a:gsLst>
                    <a:lin ang="5400000" scaled="0"/>
                  </a:gradFill>
                </a:rPr>
                <a:t>SPFx</a:t>
              </a:r>
              <a:r>
                <a:rPr lang="en-US" sz="1400" dirty="0">
                  <a:gradFill>
                    <a:gsLst>
                      <a:gs pos="2917">
                        <a:schemeClr val="tx1"/>
                      </a:gs>
                      <a:gs pos="30000">
                        <a:schemeClr val="tx1"/>
                      </a:gs>
                    </a:gsLst>
                    <a:lin ang="5400000" scaled="0"/>
                  </a:gradFill>
                </a:rPr>
                <a:t> and Office Fabric</a:t>
              </a:r>
            </a:p>
            <a:p>
              <a:pPr>
                <a:lnSpc>
                  <a:spcPct val="90000"/>
                </a:lnSpc>
                <a:spcAft>
                  <a:spcPts val="600"/>
                </a:spcAft>
              </a:pPr>
              <a:r>
                <a:rPr lang="en-US" sz="1400" dirty="0">
                  <a:gradFill>
                    <a:gsLst>
                      <a:gs pos="2917">
                        <a:schemeClr val="tx1"/>
                      </a:gs>
                      <a:gs pos="30000">
                        <a:schemeClr val="tx1"/>
                      </a:gs>
                    </a:gsLst>
                    <a:lin ang="5400000" scaled="0"/>
                  </a:gra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pic>
        <p:nvPicPr>
          <p:cNvPr id="4" name="Picture 3" descr="A close up of a sign&#10;&#10;Description automatically generated">
            <a:extLst>
              <a:ext uri="{FF2B5EF4-FFF2-40B4-BE49-F238E27FC236}">
                <a16:creationId xmlns:a16="http://schemas.microsoft.com/office/drawing/2014/main" id="{2F871157-DAB6-4157-A344-D796D14826E2}"/>
              </a:ext>
            </a:extLst>
          </p:cNvPr>
          <p:cNvPicPr>
            <a:picLocks noChangeAspect="1"/>
          </p:cNvPicPr>
          <p:nvPr/>
        </p:nvPicPr>
        <p:blipFill>
          <a:blip r:embed="rId7"/>
          <a:stretch>
            <a:fillRect/>
          </a:stretch>
        </p:blipFill>
        <p:spPr>
          <a:xfrm>
            <a:off x="11343347" y="1576204"/>
            <a:ext cx="820856" cy="820856"/>
          </a:xfrm>
          <a:prstGeom prst="rect">
            <a:avLst/>
          </a:prstGeom>
        </p:spPr>
      </p:pic>
    </p:spTree>
    <p:extLst>
      <p:ext uri="{BB962C8B-B14F-4D97-AF65-F5344CB8AC3E}">
        <p14:creationId xmlns:p14="http://schemas.microsoft.com/office/powerpoint/2010/main" val="2918682731"/>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8809037" y="2598056"/>
            <a:ext cx="2254737" cy="2254737"/>
          </a:xfrm>
          <a:prstGeom prst="ellipse">
            <a:avLst/>
          </a:prstGeom>
          <a:solidFill>
            <a:schemeClr val="tx1">
              <a:lumMod val="20000"/>
              <a:lumOff val="8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itle 49"/>
          <p:cNvSpPr>
            <a:spLocks noGrp="1"/>
          </p:cNvSpPr>
          <p:nvPr>
            <p:ph type="title"/>
          </p:nvPr>
        </p:nvSpPr>
        <p:spPr>
          <a:xfrm>
            <a:off x="274639" y="295274"/>
            <a:ext cx="11889564" cy="692497"/>
          </a:xfrm>
        </p:spPr>
        <p:txBody>
          <a:bodyPr/>
          <a:lstStyle/>
          <a:p>
            <a:r>
              <a:rPr lang="en-US" sz="3200" dirty="0"/>
              <a:t>SharePoint Framework Extensibility Principles</a:t>
            </a:r>
            <a:br>
              <a:rPr lang="en-US" sz="1800" dirty="0"/>
            </a:br>
            <a:r>
              <a:rPr lang="en-US" sz="1800" spc="-50" dirty="0">
                <a:gradFill>
                  <a:gsLst>
                    <a:gs pos="21875">
                      <a:schemeClr val="tx2"/>
                    </a:gs>
                    <a:gs pos="61000">
                      <a:schemeClr val="tx2"/>
                    </a:gs>
                  </a:gsLst>
                  <a:lin ang="5400000" scaled="0"/>
                </a:gradFill>
              </a:rPr>
              <a:t>Build </a:t>
            </a:r>
            <a:r>
              <a:rPr lang="en-US" sz="1800" spc="-50" dirty="0">
                <a:gradFill>
                  <a:gsLst>
                    <a:gs pos="21875">
                      <a:schemeClr val="tx2"/>
                    </a:gs>
                    <a:gs pos="61000">
                      <a:schemeClr val="tx2"/>
                    </a:gs>
                  </a:gsLst>
                  <a:lin ang="5400000" scaled="0"/>
                </a:gradFill>
                <a:latin typeface="Segoe UI Semibold" panose="020B0702040204020203" pitchFamily="34" charset="0"/>
              </a:rPr>
              <a:t>long-term, value-added </a:t>
            </a:r>
            <a:r>
              <a:rPr lang="en-US" sz="1800" spc="-50" dirty="0">
                <a:gradFill>
                  <a:gsLst>
                    <a:gs pos="21875">
                      <a:schemeClr val="tx2"/>
                    </a:gs>
                    <a:gs pos="61000">
                      <a:schemeClr val="tx2"/>
                    </a:gs>
                  </a:gsLst>
                  <a:lin ang="5400000" scaled="0"/>
                </a:gradFill>
              </a:rPr>
              <a:t>services for enterprise mobility</a:t>
            </a:r>
            <a:endParaRPr lang="en-US" sz="1800" spc="-50" dirty="0"/>
          </a:p>
        </p:txBody>
      </p:sp>
      <p:sp>
        <p:nvSpPr>
          <p:cNvPr id="121" name="Rectangle 120"/>
          <p:cNvSpPr/>
          <p:nvPr/>
        </p:nvSpPr>
        <p:spPr bwMode="auto">
          <a:xfrm>
            <a:off x="849363" y="2603731"/>
            <a:ext cx="5445074" cy="2107245"/>
          </a:xfrm>
          <a:prstGeom prst="rect">
            <a:avLst/>
          </a:prstGeom>
          <a:noFill/>
          <a:ln w="10795" cap="flat" cmpd="sng" algn="ctr">
            <a:noFill/>
            <a:prstDash val="solid"/>
            <a:headEnd type="none" w="med" len="med"/>
            <a:tailEnd type="none" w="med" len="med"/>
          </a:ln>
          <a:effectLst/>
        </p:spPr>
        <p:txBody>
          <a:bodyPr vert="horz" wrap="square" lIns="89629" tIns="45713" rIns="89629" bIns="45713" numCol="1" rtlCol="0" anchor="t" anchorCtr="0" compatLnSpc="1">
            <a:prstTxWarp prst="textNoShape">
              <a:avLst/>
            </a:prstTxWarp>
          </a:bodyPr>
          <a:lstStyle/>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provide an Application Development Framework that aligns 1</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st</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and 3</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rd</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parties</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build industry leading client-side solutions On-Premises and in the Cloud</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Unlocking the potentials of SharePoint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and the Microsoft Graph on desktops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or any device</a:t>
            </a:r>
          </a:p>
        </p:txBody>
      </p:sp>
      <p:sp>
        <p:nvSpPr>
          <p:cNvPr id="122" name="Freeform 9"/>
          <p:cNvSpPr>
            <a:spLocks noEditPoints="1"/>
          </p:cNvSpPr>
          <p:nvPr/>
        </p:nvSpPr>
        <p:spPr bwMode="black">
          <a:xfrm>
            <a:off x="431434" y="2642331"/>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3" name="Freeform 9"/>
          <p:cNvSpPr>
            <a:spLocks noEditPoints="1"/>
          </p:cNvSpPr>
          <p:nvPr/>
        </p:nvSpPr>
        <p:spPr bwMode="black">
          <a:xfrm>
            <a:off x="435411" y="3551554"/>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4" name="Freeform 9"/>
          <p:cNvSpPr>
            <a:spLocks noEditPoints="1"/>
          </p:cNvSpPr>
          <p:nvPr/>
        </p:nvSpPr>
        <p:spPr bwMode="black">
          <a:xfrm>
            <a:off x="431434" y="4460777"/>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5" name="TextBox 124"/>
          <p:cNvSpPr txBox="1"/>
          <p:nvPr/>
        </p:nvSpPr>
        <p:spPr>
          <a:xfrm>
            <a:off x="431434" y="2041344"/>
            <a:ext cx="3325002" cy="442932"/>
          </a:xfrm>
          <a:prstGeom prst="rect">
            <a:avLst/>
          </a:prstGeom>
          <a:noFill/>
        </p:spPr>
        <p:txBody>
          <a:bodyPr wrap="square" lIns="0" tIns="0" rIns="0" bIns="0" rtlCol="0">
            <a:spAutoFit/>
          </a:bodyPr>
          <a:lstStyle/>
          <a:p>
            <a:pPr defTabSz="914019">
              <a:lnSpc>
                <a:spcPct val="90000"/>
              </a:lnSpc>
              <a:spcAft>
                <a:spcPts val="587"/>
              </a:spcAft>
            </a:pPr>
            <a:r>
              <a:rPr lang="en-US" sz="3136" dirty="0">
                <a:gradFill>
                  <a:gsLst>
                    <a:gs pos="97744">
                      <a:schemeClr val="tx2"/>
                    </a:gs>
                    <a:gs pos="82707">
                      <a:schemeClr val="tx2"/>
                    </a:gs>
                  </a:gsLst>
                  <a:lin ang="5400000" scaled="0"/>
                </a:gradFill>
                <a:latin typeface="Segoe UI Light"/>
              </a:rPr>
              <a:t>Principles</a:t>
            </a:r>
          </a:p>
        </p:txBody>
      </p:sp>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545491" y="3076103"/>
            <a:ext cx="752958" cy="1190000"/>
          </a:xfrm>
          <a:prstGeom prst="rect">
            <a:avLst/>
          </a:prstGeom>
        </p:spPr>
      </p:pic>
      <p:pic>
        <p:nvPicPr>
          <p:cNvPr id="58" name="Picture 57"/>
          <p:cNvPicPr>
            <a:picLocks noChangeAspect="1"/>
          </p:cNvPicPr>
          <p:nvPr/>
        </p:nvPicPr>
        <p:blipFill rotWithShape="1">
          <a:blip r:embed="rId4">
            <a:duotone>
              <a:schemeClr val="accent1">
                <a:shade val="45000"/>
                <a:satMod val="135000"/>
              </a:schemeClr>
              <a:prstClr val="white"/>
            </a:duotone>
          </a:blip>
          <a:srcRect r="52385"/>
          <a:stretch/>
        </p:blipFill>
        <p:spPr>
          <a:xfrm>
            <a:off x="7202344" y="2101348"/>
            <a:ext cx="1229244" cy="4004411"/>
          </a:xfrm>
          <a:prstGeom prst="rect">
            <a:avLst/>
          </a:prstGeom>
        </p:spPr>
      </p:pic>
      <p:pic>
        <p:nvPicPr>
          <p:cNvPr id="59" name="Picture 58"/>
          <p:cNvPicPr>
            <a:picLocks noChangeAspect="1"/>
          </p:cNvPicPr>
          <p:nvPr/>
        </p:nvPicPr>
        <p:blipFill rotWithShape="1">
          <a:blip r:embed="rId4">
            <a:duotone>
              <a:schemeClr val="accent1">
                <a:shade val="45000"/>
                <a:satMod val="135000"/>
              </a:schemeClr>
              <a:prstClr val="white"/>
            </a:duotone>
          </a:blip>
          <a:srcRect l="45908"/>
          <a:stretch/>
        </p:blipFill>
        <p:spPr>
          <a:xfrm>
            <a:off x="7662212" y="2925020"/>
            <a:ext cx="1396454" cy="4004411"/>
          </a:xfrm>
          <a:prstGeom prst="rect">
            <a:avLst/>
          </a:prstGeom>
        </p:spPr>
      </p:pic>
      <p:grpSp>
        <p:nvGrpSpPr>
          <p:cNvPr id="60" name="Group 59"/>
          <p:cNvGrpSpPr/>
          <p:nvPr/>
        </p:nvGrpSpPr>
        <p:grpSpPr>
          <a:xfrm>
            <a:off x="5773016" y="5333784"/>
            <a:ext cx="6906334" cy="2189345"/>
            <a:chOff x="-924524" y="5149390"/>
            <a:chExt cx="6771530" cy="2146612"/>
          </a:xfrm>
        </p:grpSpPr>
        <p:pic>
          <p:nvPicPr>
            <p:cNvPr id="61" name="Picture 60"/>
            <p:cNvPicPr>
              <a:picLocks noChangeAspect="1"/>
            </p:cNvPicPr>
            <p:nvPr/>
          </p:nvPicPr>
          <p:blipFill>
            <a:blip r:embed="rId5"/>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p:cNvPicPr>
                <a:picLocks noChangeAspect="1"/>
              </p:cNvPicPr>
              <p:nvPr/>
            </p:nvPicPr>
            <p:blipFill>
              <a:blip r:embed="rId5"/>
              <a:stretch>
                <a:fillRect/>
              </a:stretch>
            </p:blipFill>
            <p:spPr>
              <a:xfrm>
                <a:off x="217032" y="5263960"/>
                <a:ext cx="5179130" cy="2146612"/>
              </a:xfrm>
              <a:prstGeom prst="rect">
                <a:avLst/>
              </a:prstGeom>
            </p:spPr>
          </p:pic>
          <p:pic>
            <p:nvPicPr>
              <p:cNvPr id="64" name="Picture 63"/>
              <p:cNvPicPr>
                <a:picLocks noChangeAspect="1"/>
              </p:cNvPicPr>
              <p:nvPr/>
            </p:nvPicPr>
            <p:blipFill>
              <a:blip r:embed="rId5">
                <a:grayscl/>
              </a:blip>
              <a:stretch>
                <a:fillRect/>
              </a:stretch>
            </p:blipFill>
            <p:spPr>
              <a:xfrm>
                <a:off x="-924524" y="5426598"/>
                <a:ext cx="3670449" cy="1521304"/>
              </a:xfrm>
              <a:prstGeom prst="rect">
                <a:avLst/>
              </a:prstGeom>
            </p:spPr>
          </p:pic>
        </p:grpSp>
      </p:grpSp>
    </p:spTree>
    <p:extLst>
      <p:ext uri="{BB962C8B-B14F-4D97-AF65-F5344CB8AC3E}">
        <p14:creationId xmlns:p14="http://schemas.microsoft.com/office/powerpoint/2010/main" val="302366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Is all SP Online development in JavaScript? </a:t>
            </a:r>
            <a:endParaRPr lang="fi-FI" dirty="0"/>
          </a:p>
        </p:txBody>
      </p:sp>
      <p:sp>
        <p:nvSpPr>
          <p:cNvPr id="4" name="Rectangle 3">
            <a:extLst>
              <a:ext uri="{FF2B5EF4-FFF2-40B4-BE49-F238E27FC236}">
                <a16:creationId xmlns:a16="http://schemas.microsoft.com/office/drawing/2014/main" id="{32AC4456-3070-4EA1-8801-B6250D17D15D}"/>
              </a:ext>
            </a:extLst>
          </p:cNvPr>
          <p:cNvSpPr/>
          <p:nvPr/>
        </p:nvSpPr>
        <p:spPr>
          <a:xfrm>
            <a:off x="464400" y="2389723"/>
            <a:ext cx="2888932" cy="2646878"/>
          </a:xfrm>
          <a:prstGeom prst="rect">
            <a:avLst/>
          </a:prstGeom>
        </p:spPr>
        <p:txBody>
          <a:bodyPr wrap="none">
            <a:spAutoFit/>
          </a:bodyPr>
          <a:lstStyle/>
          <a:p>
            <a:r>
              <a:rPr lang="en-US" sz="16600" dirty="0">
                <a:solidFill>
                  <a:schemeClr val="tx2"/>
                </a:solidFill>
                <a:latin typeface="+mj-lt"/>
              </a:rPr>
              <a:t>No</a:t>
            </a:r>
          </a:p>
        </p:txBody>
      </p:sp>
      <p:grpSp>
        <p:nvGrpSpPr>
          <p:cNvPr id="5" name="Group 4">
            <a:extLst>
              <a:ext uri="{FF2B5EF4-FFF2-40B4-BE49-F238E27FC236}">
                <a16:creationId xmlns:a16="http://schemas.microsoft.com/office/drawing/2014/main" id="{5AB9F5DE-BCD7-4B56-9BF8-F58502CC17B7}"/>
              </a:ext>
            </a:extLst>
          </p:cNvPr>
          <p:cNvGrpSpPr/>
          <p:nvPr/>
        </p:nvGrpSpPr>
        <p:grpSpPr>
          <a:xfrm>
            <a:off x="3905473" y="1597138"/>
            <a:ext cx="7325428" cy="1387362"/>
            <a:chOff x="822700" y="1409030"/>
            <a:chExt cx="2998699" cy="648072"/>
          </a:xfrm>
        </p:grpSpPr>
        <p:sp>
          <p:nvSpPr>
            <p:cNvPr id="6" name="Rectangle 5">
              <a:extLst>
                <a:ext uri="{FF2B5EF4-FFF2-40B4-BE49-F238E27FC236}">
                  <a16:creationId xmlns:a16="http://schemas.microsoft.com/office/drawing/2014/main" id="{CDA7CAC5-FB4D-46EA-B0B8-B577614BFD8E}"/>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E8BB6357-ADD8-4AC2-AF6F-B7BADD528DDE}"/>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In similar ways as with SharePoint Add-in model, server-side development is needed for back end services</a:t>
              </a:r>
            </a:p>
          </p:txBody>
        </p:sp>
      </p:grpSp>
      <p:grpSp>
        <p:nvGrpSpPr>
          <p:cNvPr id="8" name="Group 7">
            <a:extLst>
              <a:ext uri="{FF2B5EF4-FFF2-40B4-BE49-F238E27FC236}">
                <a16:creationId xmlns:a16="http://schemas.microsoft.com/office/drawing/2014/main" id="{AD74524B-4973-4DB2-B83C-B24534141449}"/>
              </a:ext>
            </a:extLst>
          </p:cNvPr>
          <p:cNvGrpSpPr/>
          <p:nvPr/>
        </p:nvGrpSpPr>
        <p:grpSpPr>
          <a:xfrm>
            <a:off x="3905473" y="3097988"/>
            <a:ext cx="7325428" cy="1387362"/>
            <a:chOff x="822700" y="1409030"/>
            <a:chExt cx="2998699" cy="648072"/>
          </a:xfrm>
        </p:grpSpPr>
        <p:sp>
          <p:nvSpPr>
            <p:cNvPr id="9" name="Rectangle 8">
              <a:extLst>
                <a:ext uri="{FF2B5EF4-FFF2-40B4-BE49-F238E27FC236}">
                  <a16:creationId xmlns:a16="http://schemas.microsoft.com/office/drawing/2014/main" id="{6FA6742E-A5D0-4D28-8F5B-692092654B70}"/>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a:extLst>
                <a:ext uri="{FF2B5EF4-FFF2-40B4-BE49-F238E27FC236}">
                  <a16:creationId xmlns:a16="http://schemas.microsoft.com/office/drawing/2014/main" id="{7045B3B9-ED8B-4B9A-9CA4-C66AC4BA627D}"/>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SharePoint Framework concentrates on user interface, not on fundamentals around the API usage</a:t>
              </a:r>
            </a:p>
          </p:txBody>
        </p:sp>
      </p:grpSp>
      <p:grpSp>
        <p:nvGrpSpPr>
          <p:cNvPr id="11" name="Group 10">
            <a:extLst>
              <a:ext uri="{FF2B5EF4-FFF2-40B4-BE49-F238E27FC236}">
                <a16:creationId xmlns:a16="http://schemas.microsoft.com/office/drawing/2014/main" id="{EAEF269E-4014-4D4E-81F3-6C8A80887669}"/>
              </a:ext>
            </a:extLst>
          </p:cNvPr>
          <p:cNvGrpSpPr/>
          <p:nvPr/>
        </p:nvGrpSpPr>
        <p:grpSpPr>
          <a:xfrm>
            <a:off x="3905473" y="4598838"/>
            <a:ext cx="7325428" cy="1387362"/>
            <a:chOff x="822700" y="1409030"/>
            <a:chExt cx="2998699" cy="648072"/>
          </a:xfrm>
        </p:grpSpPr>
        <p:sp>
          <p:nvSpPr>
            <p:cNvPr id="12" name="Rectangle 11">
              <a:extLst>
                <a:ext uri="{FF2B5EF4-FFF2-40B4-BE49-F238E27FC236}">
                  <a16:creationId xmlns:a16="http://schemas.microsoft.com/office/drawing/2014/main" id="{E88411FA-35F9-42A9-A4FE-1CA072657ECD}"/>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a:extLst>
                <a:ext uri="{FF2B5EF4-FFF2-40B4-BE49-F238E27FC236}">
                  <a16:creationId xmlns:a16="http://schemas.microsoft.com/office/drawing/2014/main" id="{B0A0A717-D663-4911-87A6-A010E7BECFD7}"/>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You should be considering hosting your business logic and long running tasks in Azure, for example using Azure Functions or custom </a:t>
              </a:r>
              <a:r>
                <a:rPr lang="en-US" sz="2400" dirty="0" err="1">
                  <a:solidFill>
                    <a:schemeClr val="tx1"/>
                  </a:solidFill>
                  <a:latin typeface="+mj-lt"/>
                </a:rPr>
                <a:t>WebAPIs</a:t>
              </a:r>
              <a:endParaRPr lang="en-US" sz="2400" dirty="0">
                <a:solidFill>
                  <a:schemeClr val="tx1"/>
                </a:solidFill>
                <a:latin typeface="+mj-lt"/>
              </a:endParaRPr>
            </a:p>
          </p:txBody>
        </p:sp>
      </p:grpSp>
    </p:spTree>
    <p:extLst>
      <p:ext uri="{BB962C8B-B14F-4D97-AF65-F5344CB8AC3E}">
        <p14:creationId xmlns:p14="http://schemas.microsoft.com/office/powerpoint/2010/main" val="3567163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0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735860"/>
          </a:xfrm>
        </p:spPr>
        <p:txBody>
          <a:bodyPr/>
          <a:lstStyle/>
          <a:p>
            <a:r>
              <a:rPr lang="en-US" dirty="0"/>
              <a:t>Sign up for an Office 365 Developer Tenant</a:t>
            </a:r>
          </a:p>
          <a:p>
            <a:r>
              <a:rPr lang="en-US" dirty="0"/>
              <a:t>Create app catalog site</a:t>
            </a:r>
          </a:p>
          <a:p>
            <a:r>
              <a:rPr lang="en-US" dirty="0"/>
              <a:t>Create a new site collection for testing – dev or normal</a:t>
            </a:r>
          </a:p>
          <a:p>
            <a:r>
              <a:rPr lang="en-US" dirty="0"/>
              <a:t>Use online workbench to test your code</a:t>
            </a:r>
          </a:p>
        </p:txBody>
      </p:sp>
      <p:sp>
        <p:nvSpPr>
          <p:cNvPr id="3" name="Title 2"/>
          <p:cNvSpPr>
            <a:spLocks noGrp="1"/>
          </p:cNvSpPr>
          <p:nvPr>
            <p:ph type="title"/>
          </p:nvPr>
        </p:nvSpPr>
        <p:spPr/>
        <p:txBody>
          <a:bodyPr/>
          <a:lstStyle/>
          <a:p>
            <a:r>
              <a:rPr lang="en-US"/>
              <a:t>Office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2595</Words>
  <Application>Microsoft Office PowerPoint</Application>
  <PresentationFormat>Custom</PresentationFormat>
  <Paragraphs>219</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Consolas</vt:lpstr>
      <vt:lpstr>Segoe UI</vt:lpstr>
      <vt:lpstr>Segoe UI Light</vt:lpstr>
      <vt:lpstr>Segoe UI Semibold</vt:lpstr>
      <vt:lpstr>Segoe UI Semilight</vt:lpstr>
      <vt:lpstr>Wingdings</vt:lpstr>
      <vt:lpstr>Office 365 PPT Template - 2017</vt:lpstr>
      <vt:lpstr>Getting Started with the SharePoint Framework</vt:lpstr>
      <vt:lpstr>Introducing the  SharePoint Framework (SPFx)</vt:lpstr>
      <vt:lpstr>SharePoint UX – Evolving cross versions</vt:lpstr>
      <vt:lpstr>SharePoint Framework Extensibility Principles Build long-term, value-added services for enterprise mobility</vt:lpstr>
      <vt:lpstr>SharePoint Framework</vt:lpstr>
      <vt:lpstr>What’s a modern page?</vt:lpstr>
      <vt:lpstr>Modern Site Pages</vt:lpstr>
      <vt:lpstr>Is all SP Online development in JavaScript? </vt:lpstr>
      <vt:lpstr>Office 365 Developer Tenant Setup Steps</vt:lpstr>
      <vt:lpstr>Sign up for an Office 365 Developer Tenant</vt:lpstr>
      <vt:lpstr>Create App Catalog Site</vt:lpstr>
      <vt:lpstr>Create a new Development Site collection</vt:lpstr>
      <vt:lpstr>SharePoint Online Hosted Workbench</vt:lpstr>
      <vt:lpstr>Demo Configuring Your Office 365 Environment</vt:lpstr>
      <vt:lpstr>Summary</vt:lpstr>
      <vt:lpstr>Reading further</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2020-08-31T13:47:48Z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vesaj@microsoft.com</vt:lpwstr>
  </property>
  <property fmtid="{D5CDD505-2E9C-101B-9397-08002B2CF9AE}" pid="5" name="MSIP_Label_f42aa342-8706-4288-bd11-ebb85995028c_SetDate">
    <vt:lpwstr>2018-12-20T12:55:35.4497539Z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